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73" r:id="rId10"/>
    <p:sldId id="274" r:id="rId11"/>
    <p:sldId id="275" r:id="rId12"/>
    <p:sldId id="276" r:id="rId13"/>
    <p:sldId id="277" r:id="rId14"/>
    <p:sldId id="279" r:id="rId15"/>
    <p:sldId id="281" r:id="rId16"/>
    <p:sldId id="282" r:id="rId17"/>
    <p:sldId id="283" r:id="rId18"/>
    <p:sldId id="284" r:id="rId19"/>
    <p:sldId id="285" r:id="rId20"/>
    <p:sldId id="286" r:id="rId21"/>
    <p:sldId id="287" r:id="rId22"/>
    <p:sldId id="288" r:id="rId23"/>
    <p:sldId id="297" r:id="rId24"/>
    <p:sldId id="298" r:id="rId25"/>
    <p:sldId id="290" r:id="rId26"/>
    <p:sldId id="291" r:id="rId27"/>
    <p:sldId id="292" r:id="rId28"/>
    <p:sldId id="293" r:id="rId29"/>
    <p:sldId id="294" r:id="rId30"/>
    <p:sldId id="295" r:id="rId31"/>
    <p:sldId id="296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661" autoAdjust="0"/>
    <p:restoredTop sz="94660"/>
  </p:normalViewPr>
  <p:slideViewPr>
    <p:cSldViewPr>
      <p:cViewPr varScale="1">
        <p:scale>
          <a:sx n="104" d="100"/>
          <a:sy n="104" d="100"/>
        </p:scale>
        <p:origin x="-40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729AF9-2C1B-49DC-ACBF-CB984A817A95}" type="datetimeFigureOut">
              <a:rPr lang="en-US" smtClean="0"/>
              <a:pPr/>
              <a:t>10/15/2014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60E346-C2F6-41F4-8DE7-BF6B8CE68D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60E346-C2F6-41F4-8DE7-BF6B8CE68D0E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D513A-9356-46C9-9BC5-BAA6DAC2910F}" type="datetime1">
              <a:rPr lang="en-US" smtClean="0"/>
              <a:pPr/>
              <a:t>10/15/2014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3357-EB37-45B7-A4ED-D544310D3D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87012-E8B6-49D3-A863-EB05FBE09927}" type="datetime1">
              <a:rPr lang="en-US" smtClean="0"/>
              <a:pPr/>
              <a:t>10/15/2014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3357-EB37-45B7-A4ED-D544310D3D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BD4B8-060F-47DB-B3DB-50BE43AC3C5D}" type="datetime1">
              <a:rPr lang="en-US" smtClean="0"/>
              <a:pPr/>
              <a:t>10/15/2014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3357-EB37-45B7-A4ED-D544310D3D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15461-4A6C-4A3F-9163-CBE4E91ECA5C}" type="datetime1">
              <a:rPr lang="en-US" smtClean="0"/>
              <a:pPr/>
              <a:t>10/15/2014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3357-EB37-45B7-A4ED-D544310D3D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0409-A4C6-47DC-AD68-04AC9107042C}" type="datetime1">
              <a:rPr lang="en-US" smtClean="0"/>
              <a:pPr/>
              <a:t>10/15/2014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3357-EB37-45B7-A4ED-D544310D3D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F607E-F93B-43BB-957F-049BA76FCC70}" type="datetime1">
              <a:rPr lang="en-US" smtClean="0"/>
              <a:pPr/>
              <a:t>10/15/2014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3357-EB37-45B7-A4ED-D544310D3D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4EB5A-4A85-4D04-97C2-CCE436F6B819}" type="datetime1">
              <a:rPr lang="en-US" smtClean="0"/>
              <a:pPr/>
              <a:t>10/15/2014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3357-EB37-45B7-A4ED-D544310D3D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2FA93-AD45-400E-B88D-A3604D584D37}" type="datetime1">
              <a:rPr lang="en-US" smtClean="0"/>
              <a:pPr/>
              <a:t>10/15/2014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3357-EB37-45B7-A4ED-D544310D3D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3E9E1-B9FE-4023-B828-D2FF37264C7D}" type="datetime1">
              <a:rPr lang="en-US" smtClean="0"/>
              <a:pPr/>
              <a:t>10/15/2014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3357-EB37-45B7-A4ED-D544310D3D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97415-50BF-411F-8DB9-62D6D02CE600}" type="datetime1">
              <a:rPr lang="en-US" smtClean="0"/>
              <a:pPr/>
              <a:t>10/15/2014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3357-EB37-45B7-A4ED-D544310D3D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BB10B-9FBC-47E9-A1E0-FD3145F3B912}" type="datetime1">
              <a:rPr lang="en-US" smtClean="0"/>
              <a:pPr/>
              <a:t>10/15/2014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3357-EB37-45B7-A4ED-D544310D3D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9F753C-9391-415F-A4DC-D367B81F81E6}" type="datetime1">
              <a:rPr lang="en-US" smtClean="0"/>
              <a:pPr/>
              <a:t>10/15/2014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13357-EB37-45B7-A4ED-D544310D3D6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0" y="3714752"/>
            <a:ext cx="9144000" cy="1470025"/>
          </a:xfrm>
        </p:spPr>
        <p:txBody>
          <a:bodyPr>
            <a:noAutofit/>
          </a:bodyPr>
          <a:lstStyle/>
          <a:p>
            <a:r>
              <a:rPr lang="en-US" sz="6200" dirty="0" smtClean="0">
                <a:solidFill>
                  <a:schemeClr val="accent1"/>
                </a:solidFill>
              </a:rPr>
              <a:t>JADRAN GOTTINO FOODS</a:t>
            </a:r>
            <a:endParaRPr lang="en-US" sz="6200" dirty="0">
              <a:solidFill>
                <a:schemeClr val="accent1"/>
              </a:solidFill>
            </a:endParaRP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1357290" y="4786322"/>
            <a:ext cx="6400800" cy="500066"/>
          </a:xfrm>
        </p:spPr>
        <p:txBody>
          <a:bodyPr>
            <a:normAutofit/>
          </a:bodyPr>
          <a:lstStyle/>
          <a:p>
            <a:r>
              <a:rPr lang="en-US" sz="18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High-Quality Confectionery Products and Snacks</a:t>
            </a:r>
            <a:endParaRPr lang="en-US" sz="18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142844" y="4786322"/>
            <a:ext cx="8715436" cy="1588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GOTTINO FOODS 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28860" y="1857364"/>
            <a:ext cx="4309872" cy="17800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solidFill>
                  <a:schemeClr val="accent1"/>
                </a:solidFill>
              </a:rPr>
              <a:t>Location</a:t>
            </a:r>
            <a:endParaRPr lang="en-US" sz="6000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Negotino, Republic of Macedonia</a:t>
            </a:r>
          </a:p>
          <a:p>
            <a:r>
              <a:rPr lang="en-US" dirty="0" smtClean="0"/>
              <a:t>Population of 15,000 people</a:t>
            </a:r>
          </a:p>
          <a:p>
            <a:r>
              <a:rPr lang="en-US" dirty="0" smtClean="0"/>
              <a:t>Situated on the right bank of the river Vardar, about 100 km south of Skopje, Macedonia’s capital</a:t>
            </a:r>
          </a:p>
          <a:p>
            <a:r>
              <a:rPr lang="en-US" dirty="0" smtClean="0"/>
              <a:t>Located in the Povardarie vineyard region</a:t>
            </a:r>
          </a:p>
          <a:p>
            <a:r>
              <a:rPr lang="en-US" dirty="0" smtClean="0"/>
              <a:t>Along with Kavadarci, Negotino is the home of Macedonia’s best wine and rakija (homemade brandy)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3357-EB37-45B7-A4ED-D544310D3D66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5" name="Picture 4" descr="GOTTINO FOODS 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6286520"/>
            <a:ext cx="1023479" cy="4227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solidFill>
                  <a:schemeClr val="accent1"/>
                </a:solidFill>
              </a:rPr>
              <a:t>History</a:t>
            </a:r>
            <a:endParaRPr lang="en-US" sz="6000" dirty="0">
              <a:solidFill>
                <a:schemeClr val="accent1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Founded in 1956</a:t>
            </a:r>
          </a:p>
          <a:p>
            <a:r>
              <a:rPr lang="en-US" dirty="0" smtClean="0"/>
              <a:t>Biggest producer in ex-Yugoslavia for traditional sweets</a:t>
            </a:r>
          </a:p>
          <a:p>
            <a:pPr lvl="1"/>
            <a:r>
              <a:rPr lang="en-US" dirty="0" smtClean="0"/>
              <a:t>Turkish delight, halva, tahini</a:t>
            </a:r>
            <a:endParaRPr lang="en-US" dirty="0" smtClean="0">
              <a:solidFill>
                <a:srgbClr val="FF0000"/>
              </a:solidFill>
            </a:endParaRP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3357-EB37-45B7-A4ED-D544310D3D66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6" name="Picture 5" descr="GOTTINO FOODS 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6286520"/>
            <a:ext cx="1023479" cy="4227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solidFill>
                  <a:schemeClr val="accent1"/>
                </a:solidFill>
              </a:rPr>
              <a:t>Today</a:t>
            </a:r>
            <a:endParaRPr lang="en-US" sz="6000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December 2007: new production line for filled croissants</a:t>
            </a:r>
          </a:p>
          <a:p>
            <a:r>
              <a:rPr lang="en-US" dirty="0" smtClean="0"/>
              <a:t>October 15, 2009: opening of a new 2.5 million euro production unit for hard and soft biscuits and crackers</a:t>
            </a:r>
          </a:p>
          <a:p>
            <a:r>
              <a:rPr lang="en-US" dirty="0" smtClean="0"/>
              <a:t>Afterwards we invested additionally in another 2 lines: </a:t>
            </a:r>
          </a:p>
          <a:p>
            <a:pPr>
              <a:buNone/>
            </a:pPr>
            <a:r>
              <a:rPr lang="en-US" dirty="0" smtClean="0"/>
              <a:t>     - Chocolate enrobing line</a:t>
            </a:r>
          </a:p>
          <a:p>
            <a:pPr>
              <a:buNone/>
            </a:pPr>
            <a:r>
              <a:rPr lang="en-US" dirty="0" smtClean="0"/>
              <a:t>     - Extrusion production line</a:t>
            </a:r>
          </a:p>
          <a:p>
            <a:pPr>
              <a:buNone/>
            </a:pPr>
            <a:r>
              <a:rPr lang="en-US" dirty="0" smtClean="0"/>
              <a:t>     With this we surround our first investment plan with 5 different confectionary production lines including our handcrafted product line for traditional sweets like Halva and </a:t>
            </a:r>
            <a:r>
              <a:rPr lang="en-US" dirty="0" err="1" smtClean="0"/>
              <a:t>Lokumi</a:t>
            </a:r>
            <a:r>
              <a:rPr lang="en-US" dirty="0" smtClean="0"/>
              <a:t>. </a:t>
            </a:r>
          </a:p>
          <a:p>
            <a:r>
              <a:rPr lang="en-US" dirty="0" smtClean="0"/>
              <a:t>In this moment we export in more than 20 countries in Europe and across the world, including: Germany, Netherlands, Austria, Italy, Switzerland, Czech Republic, Russia, Greece, Hungary, Slovakia, Canada, USA, Australia, Libya, Iraq, Ex-YU countries, etc.</a:t>
            </a:r>
          </a:p>
          <a:p>
            <a:r>
              <a:rPr lang="en-US" dirty="0" smtClean="0"/>
              <a:t>R&amp;D department is already working on several new projects that will spread the range of our production (e.g., powdered baby food, cereals)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3357-EB37-45B7-A4ED-D544310D3D66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5" name="Picture 4" descr="GOTTINO FOODS 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6286520"/>
            <a:ext cx="1023479" cy="4227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solidFill>
                  <a:schemeClr val="accent1"/>
                </a:solidFill>
              </a:rPr>
              <a:t>Certification</a:t>
            </a:r>
            <a:endParaRPr lang="en-US" sz="6000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Hazard Analysis Critical Control Point (HACCP)</a:t>
            </a:r>
          </a:p>
          <a:p>
            <a:r>
              <a:rPr lang="en-US" dirty="0" smtClean="0"/>
              <a:t>ISO 22000:2005 (Food safety management systems)</a:t>
            </a:r>
          </a:p>
          <a:p>
            <a:r>
              <a:rPr lang="en-US" dirty="0" smtClean="0"/>
              <a:t>BRC - Standard</a:t>
            </a:r>
          </a:p>
          <a:p>
            <a:r>
              <a:rPr lang="en-US" dirty="0" smtClean="0"/>
              <a:t>Human Resources Development Project (HRDP), a project financed by the European Bank for Reconstruction and Development (EBRD)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3357-EB37-45B7-A4ED-D544310D3D66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5" name="Picture 4" descr="GOTTINO FOODS 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6286520"/>
            <a:ext cx="1023479" cy="4227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solidFill>
                  <a:schemeClr val="accent1"/>
                </a:solidFill>
              </a:rPr>
              <a:t>Current Production Lines</a:t>
            </a:r>
            <a:endParaRPr lang="en-US" sz="6000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Traditional sweets</a:t>
            </a:r>
          </a:p>
          <a:p>
            <a:r>
              <a:rPr lang="en-US" dirty="0" smtClean="0"/>
              <a:t>Long shelf life filled croissants</a:t>
            </a:r>
          </a:p>
          <a:p>
            <a:r>
              <a:rPr lang="en-US" dirty="0" smtClean="0"/>
              <a:t>Hard and soft biscuits&amp;crackers</a:t>
            </a:r>
          </a:p>
          <a:p>
            <a:r>
              <a:rPr lang="en-US" dirty="0" smtClean="0"/>
              <a:t>Powdered baby food and cereals</a:t>
            </a:r>
          </a:p>
          <a:p>
            <a:r>
              <a:rPr lang="en-US" dirty="0" smtClean="0"/>
              <a:t>Chocolate enrobing line</a:t>
            </a:r>
          </a:p>
          <a:p>
            <a:r>
              <a:rPr lang="en-US" dirty="0" smtClean="0"/>
              <a:t>Overall capacity: 9000 tones/year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3357-EB37-45B7-A4ED-D544310D3D66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5" name="Picture 4" descr="GOTTINO FOODS 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6286520"/>
            <a:ext cx="1023479" cy="4227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solidFill>
                  <a:schemeClr val="accent1"/>
                </a:solidFill>
              </a:rPr>
              <a:t>Private Label Production</a:t>
            </a:r>
            <a:endParaRPr lang="en-US" sz="6000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More than 10 private label product articles at the moment</a:t>
            </a:r>
          </a:p>
          <a:p>
            <a:pPr lvl="1"/>
            <a:r>
              <a:rPr lang="en-US" dirty="0" smtClean="0"/>
              <a:t>Metro Cash&amp;Carry; DIS Markets; (Serbia)</a:t>
            </a:r>
          </a:p>
          <a:p>
            <a:pPr lvl="1"/>
            <a:r>
              <a:rPr lang="en-US" dirty="0" smtClean="0"/>
              <a:t>Kam Markets, </a:t>
            </a:r>
          </a:p>
          <a:p>
            <a:pPr lvl="1"/>
            <a:r>
              <a:rPr lang="en-US" dirty="0" smtClean="0"/>
              <a:t>Tesco, Fresh (Slovakia)</a:t>
            </a:r>
          </a:p>
          <a:p>
            <a:pPr lvl="1"/>
            <a:r>
              <a:rPr lang="en-US" dirty="0" err="1" smtClean="0"/>
              <a:t>Tiwist</a:t>
            </a:r>
            <a:r>
              <a:rPr lang="en-US" dirty="0" smtClean="0"/>
              <a:t> (Turkey)</a:t>
            </a:r>
          </a:p>
          <a:p>
            <a:pPr lvl="1"/>
            <a:r>
              <a:rPr lang="en-US" dirty="0" smtClean="0"/>
              <a:t>Etc.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3357-EB37-45B7-A4ED-D544310D3D66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5" name="Picture 4" descr="GOTTINO FOODS 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6286520"/>
            <a:ext cx="1023479" cy="4227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solidFill>
                  <a:schemeClr val="accent1"/>
                </a:solidFill>
              </a:rPr>
              <a:t>Own Brand Production</a:t>
            </a:r>
            <a:endParaRPr lang="en-US" sz="6000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Gottino Foods as an umbrella brand</a:t>
            </a:r>
          </a:p>
          <a:p>
            <a:r>
              <a:rPr lang="en-US" dirty="0" smtClean="0"/>
              <a:t>Jadran; Pick’n Joy; Sun Grain; BUONO</a:t>
            </a:r>
          </a:p>
          <a:p>
            <a:r>
              <a:rPr lang="en-US" dirty="0" smtClean="0"/>
              <a:t>65 product articles</a:t>
            </a:r>
          </a:p>
          <a:p>
            <a:pPr lvl="1"/>
            <a:r>
              <a:rPr lang="en-US" dirty="0" smtClean="0"/>
              <a:t>85 product articles overall by the end of </a:t>
            </a:r>
            <a:r>
              <a:rPr lang="en-US" dirty="0" smtClean="0"/>
              <a:t>2015</a:t>
            </a:r>
            <a:endParaRPr lang="en-US" dirty="0" smtClean="0"/>
          </a:p>
          <a:p>
            <a:pPr lvl="1"/>
            <a:r>
              <a:rPr lang="en-US" dirty="0" smtClean="0"/>
              <a:t>New line for production of mini filled croissants and strudels.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3357-EB37-45B7-A4ED-D544310D3D66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5" name="Picture 4" descr="GOTTINO FOODS 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6286520"/>
            <a:ext cx="1023479" cy="4227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1357290" y="4786322"/>
            <a:ext cx="6400800" cy="500066"/>
          </a:xfrm>
        </p:spPr>
        <p:txBody>
          <a:bodyPr>
            <a:normAutofit/>
          </a:bodyPr>
          <a:lstStyle/>
          <a:p>
            <a:r>
              <a:rPr lang="en-US" sz="18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High-Quality Confectionery Products and Snacks</a:t>
            </a:r>
            <a:endParaRPr lang="en-US" sz="18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3" name="Picture 12" descr="GOTTINO FOODS 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28860" y="1857364"/>
            <a:ext cx="4309872" cy="1780032"/>
          </a:xfrm>
          <a:prstGeom prst="rect">
            <a:avLst/>
          </a:prstGeom>
        </p:spPr>
      </p:pic>
      <p:pic>
        <p:nvPicPr>
          <p:cNvPr id="1026" name="Picture 2" descr="C:\Documents and Settings\SERVER\Desktop\JGF - Sales Manager\Слики\Corporate Materials\00 Jadran Gotino Foods_Front Pag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3357-EB37-45B7-A4ED-D544310D3D66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2051" name="Picture 3" descr="C:\Documents and Settings\SERVER\Desktop\JGF - Sales Manager\Слики\Corporate Materials\01 Jadran Gotino Foods_Company Profil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0"/>
            <a:ext cx="5214974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3357-EB37-45B7-A4ED-D544310D3D66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3075" name="Picture 3" descr="C:\Documents and Settings\SERVER\Desktop\JGF - Sales Manager\Слики\Corporate Materials\02 Jadran Gotino Foods_Croissant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0"/>
            <a:ext cx="4857784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3357-EB37-45B7-A4ED-D544310D3D66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4098" name="Picture 2" descr="C:\Documents and Settings\SERVER\Desktop\JGF - Sales Manager\Слики\Corporate Materials\03 Jadran Gotino Foods_Mediterranean Delight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0"/>
            <a:ext cx="4857784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3357-EB37-45B7-A4ED-D544310D3D66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5122" name="Picture 2" descr="C:\Documents and Settings\SERVER\Desktop\JGF - Sales Manager\Слики\Corporate Materials\04 Jadran Gotino Foods_Bake Ball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0"/>
            <a:ext cx="4857784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3357-EB37-45B7-A4ED-D544310D3D66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7170" name="Picture 2" descr="C:\Documents and Settings\SERVER\Desktop\JGF - Sales Manager\Слики\Corporate Materials\06 Jadran Gotino Foods_Cocktail Mix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0"/>
            <a:ext cx="4857784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3357-EB37-45B7-A4ED-D544310D3D66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9218" name="Picture 2" descr="C:\Documents and Settings\SERVER\Desktop\JGF - Sales Manager\Слики\Corporate Materials\08 Jadran Gotino Foods_Happy Zoo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0"/>
            <a:ext cx="4857784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3357-EB37-45B7-A4ED-D544310D3D66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10242" name="Picture 2" descr="C:\Documents and Settings\SERVER\Desktop\JGF - Sales Manager\Слики\Corporate Materials\09 Jadran Gotino Foods_Sungrai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0"/>
            <a:ext cx="4857784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3357-EB37-45B7-A4ED-D544310D3D66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11266" name="Picture 2" descr="C:\Documents and Settings\SERVER\Desktop\JGF - Sales Manager\Слики\Corporate Materials\10 Jadran Gotino Foods_GuGu Beb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0"/>
            <a:ext cx="4857784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3357-EB37-45B7-A4ED-D544310D3D66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12290" name="Picture 2" descr="C:\Documents and Settings\SERVER\Desktop\JGF - Sales Manager\Слики\Corporate Materials\11 Jadran Gotino Foods_Sungrain 5 Grai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0"/>
            <a:ext cx="4857784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3357-EB37-45B7-A4ED-D544310D3D66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13314" name="Picture 2" descr="C:\Documents and Settings\SERVER\Desktop\JGF - Sales Manager\Слики\Corporate Materials\12 Jadran Gottino Foods_BUONO Tea Biscuit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0"/>
            <a:ext cx="4857784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3357-EB37-45B7-A4ED-D544310D3D66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14338" name="Picture 2" descr="C:\Documents and Settings\SERVER\Desktop\JGF - Sales Manager\Слики\Corporate Materials\13 Jadran Gottino Foods_BUONO Choco-Biscuit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0"/>
            <a:ext cx="4857784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3357-EB37-45B7-A4ED-D544310D3D66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15362" name="Picture 2" descr="C:\Documents and Settings\SERVER\Desktop\JGF - Sales Manager\Слики\Corporate Materials\14 Jadran Gottino Foods_BUONO Chocolate Pretzel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0"/>
            <a:ext cx="4857784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3357-EB37-45B7-A4ED-D544310D3D66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16386" name="Picture 2" descr="C:\Documents and Settings\SERVER\Desktop\JGF - Sales Manager\Слики\Corporate Materials\15 Jadran Gotino Foods_Snack Mix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0"/>
            <a:ext cx="4857784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3357-EB37-45B7-A4ED-D544310D3D66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1026" name="Picture 2" descr="C:\Documents and Settings\SERVER\Desktop\JGF - Sales Manager\Слики\Corporate Materials\17 Jadran Gotino Choco Loku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0"/>
            <a:ext cx="4857784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3357-EB37-45B7-A4ED-D544310D3D66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2050" name="Picture 2" descr="C:\Documents and Settings\SERVER\Desktop\JGF - Sales Manager\Слики\Corporate Materials\18 Jadran Gotino PicknJoy Flips-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0"/>
            <a:ext cx="4857784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3357-EB37-45B7-A4ED-D544310D3D66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3" name="Picture 2" descr="IMG_302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3357-EB37-45B7-A4ED-D544310D3D66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3" name="Picture 2" descr="IMG_303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3357-EB37-45B7-A4ED-D544310D3D66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3" name="Picture 2" descr="IMG_303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3357-EB37-45B7-A4ED-D544310D3D66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3" name="Picture 2" descr="IMG_303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3357-EB37-45B7-A4ED-D544310D3D66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6" name="Picture 5" descr="IMG_304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3357-EB37-45B7-A4ED-D544310D3D66}" type="slidenum">
              <a:rPr lang="en-US" smtClean="0"/>
              <a:pPr/>
              <a:t>30</a:t>
            </a:fld>
            <a:endParaRPr lang="en-US"/>
          </a:p>
        </p:txBody>
      </p:sp>
      <p:pic>
        <p:nvPicPr>
          <p:cNvPr id="3" name="Picture 2" descr="IMG_30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3357-EB37-45B7-A4ED-D544310D3D66}" type="slidenum">
              <a:rPr lang="en-US" smtClean="0"/>
              <a:pPr/>
              <a:t>31</a:t>
            </a:fld>
            <a:endParaRPr lang="en-US"/>
          </a:p>
        </p:txBody>
      </p:sp>
      <p:pic>
        <p:nvPicPr>
          <p:cNvPr id="3" name="Picture 2" descr="IMG_304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</TotalTime>
  <Words>418</Words>
  <Application>Microsoft Office PowerPoint</Application>
  <PresentationFormat>On-screen Show (4:3)</PresentationFormat>
  <Paragraphs>84</Paragraphs>
  <Slides>31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JADRAN GOTTINO FOODS</vt:lpstr>
      <vt:lpstr>Location</vt:lpstr>
      <vt:lpstr>History</vt:lpstr>
      <vt:lpstr>Today</vt:lpstr>
      <vt:lpstr>Certification</vt:lpstr>
      <vt:lpstr>Current Production Lines</vt:lpstr>
      <vt:lpstr>Private Label Production</vt:lpstr>
      <vt:lpstr>Own Brand Production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</vt:vector>
  </TitlesOfParts>
  <Company>JADRAN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SERVER</dc:creator>
  <cp:lastModifiedBy>SERVER</cp:lastModifiedBy>
  <cp:revision>81</cp:revision>
  <dcterms:created xsi:type="dcterms:W3CDTF">2010-08-16T06:38:19Z</dcterms:created>
  <dcterms:modified xsi:type="dcterms:W3CDTF">2014-10-15T10:11:25Z</dcterms:modified>
</cp:coreProperties>
</file>